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9753600" cx="13004800"/>
  <p:notesSz cx="6858000" cy="9144000"/>
  <p:embeddedFontLst>
    <p:embeddedFont>
      <p:font typeface="Helvetica Neue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HelveticaNeue-regular.fntdata"/><Relationship Id="rId25" Type="http://schemas.openxmlformats.org/officeDocument/2006/relationships/slide" Target="slides/slide21.xml"/><Relationship Id="rId28" Type="http://schemas.openxmlformats.org/officeDocument/2006/relationships/font" Target="fonts/HelveticaNeue-italic.fntdata"/><Relationship Id="rId27" Type="http://schemas.openxmlformats.org/officeDocument/2006/relationships/font" Target="fonts/HelveticaNeue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HelveticaNeue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l">
              <a:lnSpc>
                <a:spcPct val="117999"/>
              </a:lnSpc>
              <a:spcBef>
                <a:spcPts val="0"/>
              </a:spcBef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228600" lvl="1" marL="457200" marR="0" rtl="0" algn="l">
              <a:lnSpc>
                <a:spcPct val="117999"/>
              </a:lnSpc>
              <a:spcBef>
                <a:spcPts val="0"/>
              </a:spcBef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457200" lvl="2" marL="914400" marR="0" rtl="0" algn="l">
              <a:lnSpc>
                <a:spcPct val="117999"/>
              </a:lnSpc>
              <a:spcBef>
                <a:spcPts val="0"/>
              </a:spcBef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685800" lvl="3" marL="1371600" marR="0" rtl="0" algn="l">
              <a:lnSpc>
                <a:spcPct val="117999"/>
              </a:lnSpc>
              <a:spcBef>
                <a:spcPts val="0"/>
              </a:spcBef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914400" lvl="4" marL="1828800" marR="0" rtl="0" algn="l">
              <a:lnSpc>
                <a:spcPct val="117999"/>
              </a:lnSpc>
              <a:spcBef>
                <a:spcPts val="0"/>
              </a:spcBef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1143000" lvl="5" marL="2286000" marR="0" rtl="0" algn="l">
              <a:lnSpc>
                <a:spcPct val="117999"/>
              </a:lnSpc>
              <a:spcBef>
                <a:spcPts val="0"/>
              </a:spcBef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1371600" lvl="6" marL="2743200" marR="0" rtl="0" algn="l">
              <a:lnSpc>
                <a:spcPct val="117999"/>
              </a:lnSpc>
              <a:spcBef>
                <a:spcPts val="0"/>
              </a:spcBef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1600200" lvl="7" marL="3200400" marR="0" rtl="0" algn="l">
              <a:lnSpc>
                <a:spcPct val="117999"/>
              </a:lnSpc>
              <a:spcBef>
                <a:spcPts val="0"/>
              </a:spcBef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1828800" lvl="8" marL="3657600" marR="0" rtl="0" algn="l">
              <a:lnSpc>
                <a:spcPct val="117999"/>
              </a:lnSpc>
              <a:spcBef>
                <a:spcPts val="0"/>
              </a:spcBef>
              <a:buSzPts val="1400"/>
              <a:buNone/>
              <a:defRPr b="0" i="0" sz="2200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9" name="Shape 4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2" name="Shape 10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7" name="Shape 10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/>
              <a:t>Love: Health: Vitality: Energy: Focus</a:t>
            </a:r>
          </a:p>
          <a:p>
            <a:pPr indent="0" lvl="0" marL="0">
              <a:spcBef>
                <a:spcPts val="0"/>
              </a:spcBef>
              <a:buNone/>
            </a:pPr>
            <a:r>
              <a:rPr lang="en-US"/>
              <a:t>FEELING GOOD &gt;&gt;&gt; FEELING BETTER &gt;&gt;&gt;</a:t>
            </a:r>
          </a:p>
        </p:txBody>
      </p:sp>
      <p:sp>
        <p:nvSpPr>
          <p:cNvPr id="112" name="Shape 11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/>
              <a:t>Healing/Vibrant Health with No Pills - No Diets - No Vitamins </a:t>
            </a:r>
          </a:p>
        </p:txBody>
      </p:sp>
      <p:sp>
        <p:nvSpPr>
          <p:cNvPr id="117" name="Shape 11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2" name="Shape 12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7" name="Shape 12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3" name="Shape 13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3" name="Shape 14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/>
              <a:t>BEFORE - AFTER  - zero to hero</a:t>
            </a:r>
          </a:p>
        </p:txBody>
      </p:sp>
      <p:sp>
        <p:nvSpPr>
          <p:cNvPr id="148" name="Shape 14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4" name="Shape 15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0" name="Shape 16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&amp; Sub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  <p:pic>
        <p:nvPicPr>
          <p:cNvPr id="13" name="Shape 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19425" y="0"/>
            <a:ext cx="6229350" cy="134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Quote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hoto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lank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Photo - Horizontal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" type="body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- Cent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hoto - Vertical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6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None/>
              <a:defRPr b="0" i="0" sz="3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- Top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 &amp; Bullets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Title, Bullets &amp; Photo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-209550" lvl="0" marL="3429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09550" lvl="1" marL="6858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09550" lvl="2" marL="10287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09550" lvl="3" marL="13716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09550" lvl="4" marL="1714500" marR="0" rtl="0" algn="l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Char char="•"/>
              <a:defRPr b="0" i="0" sz="2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ulle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idx="1" type="body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Photo - 3 Up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0" i="0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/>
          <a:lstStyle>
            <a:lvl1pPr indent="-273050" lvl="0" marL="444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3050" lvl="1" marL="889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73050" lvl="2" marL="1333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73050" lvl="3" marL="1778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73050" lvl="4" marL="2222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667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111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5560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000500" marR="0" rtl="0" algn="l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Helvetica Neue"/>
              <a:buChar char="•"/>
              <a:defRPr b="0" i="0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6285652" y="8779791"/>
            <a:ext cx="3034455" cy="520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rIns="457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0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YOUR INTENTION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Where are you Leading People?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are they going to Buy from You First?</a:t>
            </a:r>
          </a:p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type="title"/>
          </p:nvPr>
        </p:nvSpPr>
        <p:spPr>
          <a:xfrm>
            <a:off x="1269950" y="2910500"/>
            <a:ext cx="10464900" cy="3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0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Typically leading to a..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Inexpensive Program or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Strategy Session or Book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1385650" y="3347425"/>
            <a:ext cx="10464900" cy="3302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lang="en-US" sz="5200"/>
              <a:t>Because I realised that…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Do You Do</a:t>
            </a:r>
            <a:r>
              <a:rPr b="0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that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0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Program or Session or Book?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0" i="0" lang="en-US" sz="6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</a:t>
            </a:r>
            <a:r>
              <a:rPr lang="en-US" sz="6000"/>
              <a:t>2</a:t>
            </a:r>
            <a:r>
              <a:rPr b="0" i="0" lang="en-US" sz="6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</a:t>
            </a:r>
            <a:r>
              <a:rPr lang="en-US" sz="6000"/>
              <a:t>7</a:t>
            </a:r>
            <a:r>
              <a:rPr b="0" i="0" lang="en-US" sz="6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points)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1270000" y="3314154"/>
            <a:ext cx="10464800" cy="274320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lang="en-US" sz="6000">
                <a:latin typeface="Helvetica Neue"/>
                <a:ea typeface="Helvetica Neue"/>
                <a:cs typeface="Helvetica Neue"/>
                <a:sym typeface="Helvetica Neue"/>
              </a:rPr>
              <a:t>Because People needed...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6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Transformation for Them</a:t>
            </a:r>
            <a:r>
              <a:rPr b="0" i="0" lang="en-US" sz="6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?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0" i="0" lang="en-US" sz="6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(7-10 points)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1371600" y="2781064"/>
            <a:ext cx="10464800" cy="52328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323"/>
              </a:buClr>
              <a:buFont typeface="Arial"/>
              <a:buNone/>
            </a:pPr>
            <a:r>
              <a:t/>
            </a:r>
            <a:endParaRPr b="1" i="0" sz="6000" u="none" cap="none" strike="noStrike">
              <a:solidFill>
                <a:srgbClr val="23232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323"/>
              </a:buClr>
              <a:buFont typeface="Arial"/>
              <a:buNone/>
            </a:pPr>
            <a:r>
              <a:rPr lang="en-US" sz="6000">
                <a:solidFill>
                  <a:srgbClr val="FF0000"/>
                </a:solidFill>
              </a:rPr>
              <a:t>Think</a:t>
            </a:r>
            <a:r>
              <a:rPr lang="en-US" sz="6000">
                <a:solidFill>
                  <a:srgbClr val="232323"/>
                </a:solidFill>
              </a:rPr>
              <a:t>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323"/>
              </a:buClr>
              <a:buFont typeface="Arial"/>
              <a:buNone/>
            </a:pPr>
            <a:r>
              <a:rPr b="1" i="0" lang="en-US" sz="6000" u="none" cap="none" strike="noStrike">
                <a:solidFill>
                  <a:srgbClr val="232323"/>
                </a:solidFill>
                <a:latin typeface="Arial"/>
                <a:ea typeface="Arial"/>
                <a:cs typeface="Arial"/>
                <a:sym typeface="Arial"/>
              </a:rPr>
              <a:t>System or Process</a:t>
            </a:r>
            <a:r>
              <a:rPr b="0" i="0" lang="en-US" sz="6000" u="none" cap="none" strike="noStrike">
                <a:solidFill>
                  <a:srgbClr val="23232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323"/>
              </a:buClr>
              <a:buFont typeface="Arial"/>
              <a:buNone/>
            </a:pPr>
            <a:r>
              <a:rPr b="0" i="0" lang="en-US" sz="6000" u="none" cap="none" strike="noStrike">
                <a:solidFill>
                  <a:srgbClr val="232323"/>
                </a:solidFill>
                <a:latin typeface="Arial"/>
                <a:ea typeface="Arial"/>
                <a:cs typeface="Arial"/>
                <a:sym typeface="Arial"/>
              </a:rPr>
              <a:t>You Give them?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2323"/>
              </a:buClr>
              <a:buFont typeface="Arial"/>
              <a:buNone/>
            </a:pPr>
            <a:r>
              <a:rPr b="0" i="0" lang="en-US" sz="6000" u="none" cap="none" strike="noStrike">
                <a:solidFill>
                  <a:srgbClr val="232323"/>
                </a:solidFill>
                <a:latin typeface="Arial"/>
                <a:ea typeface="Arial"/>
                <a:cs typeface="Arial"/>
                <a:sym typeface="Arial"/>
              </a:rPr>
              <a:t>(Your USP)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/>
          <p:nvPr>
            <p:ph type="title"/>
          </p:nvPr>
        </p:nvSpPr>
        <p:spPr>
          <a:xfrm>
            <a:off x="1142600" y="3219050"/>
            <a:ext cx="10719600" cy="4677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lang="en-US" sz="3000">
                <a:solidFill>
                  <a:srgbClr val="FF0000"/>
                </a:solidFill>
              </a:rPr>
              <a:t>EXAMPLE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t/>
            </a:r>
            <a:endParaRPr b="1" sz="30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t/>
            </a:r>
            <a:endParaRPr b="1" sz="30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lang="en-US" sz="3000"/>
              <a:t>H</a:t>
            </a:r>
            <a:r>
              <a:rPr b="1" lang="en-US" sz="3000"/>
              <a:t>IGHER </a:t>
            </a:r>
            <a:r>
              <a:rPr b="1" lang="en-US" sz="3000">
                <a:solidFill>
                  <a:schemeClr val="dk1"/>
                </a:solidFill>
              </a:rPr>
              <a:t>DIMENSIONS </a:t>
            </a:r>
            <a:r>
              <a:rPr b="1" lang="en-US" sz="3000"/>
              <a:t>ENERGY</a:t>
            </a:r>
            <a:r>
              <a:rPr lang="en-US" sz="3000"/>
              <a:t> </a:t>
            </a:r>
            <a:r>
              <a:rPr b="0" i="0" lang="en-US" sz="3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= Body Energise</a:t>
            </a:r>
            <a:r>
              <a:rPr lang="en-US" sz="3000"/>
              <a:t>d </a:t>
            </a:r>
            <a:r>
              <a:rPr lang="en-US" sz="3000">
                <a:solidFill>
                  <a:schemeClr val="dk1"/>
                </a:solidFill>
              </a:rPr>
              <a:t>Body </a:t>
            </a:r>
            <a:r>
              <a:rPr lang="en-US" sz="3000"/>
              <a:t>and Buzzing; Alive; Relived; KNow there is a Solution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lang="en-US" sz="3000"/>
              <a:t>POWER</a:t>
            </a:r>
            <a:r>
              <a:rPr b="0" i="0" lang="en-US" sz="3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= </a:t>
            </a:r>
            <a:r>
              <a:rPr lang="en-US" sz="3000"/>
              <a:t>Confidence = Vibrant = Happy = which allows me to LIVE LIFE to It’s Fullest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lang="en-US" sz="3000"/>
              <a:t>REMOVAL</a:t>
            </a:r>
            <a:r>
              <a:rPr b="0" i="0" lang="en-US" sz="3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= W</a:t>
            </a:r>
            <a:r>
              <a:rPr lang="en-US" sz="3000"/>
              <a:t>hatever you are doing in life, you will be better. Remove the DISEASE or PROBLEM</a:t>
            </a:r>
            <a:r>
              <a:rPr lang="en-US" sz="6200"/>
              <a:t>.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lang="en-US" sz="3000"/>
              <a:t>RESILANCE with CONTINUITY / Empowerment / Independence</a:t>
            </a:r>
            <a:r>
              <a:rPr lang="en-US" sz="3000"/>
              <a:t> = The ability to continue to connect and be healed forever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1269950" y="3116125"/>
            <a:ext cx="10464900" cy="3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>
                <a:solidFill>
                  <a:srgbClr val="FF0000"/>
                </a:solidFill>
              </a:rPr>
              <a:t>NOW DROP IN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>
                <a:solidFill>
                  <a:srgbClr val="FF0000"/>
                </a:solidFill>
              </a:rPr>
              <a:t>BEFORE / AFTER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600"/>
              <a:t>Think Infomercial</a:t>
            </a:r>
          </a:p>
        </p:txBody>
      </p:sp>
      <p:sp>
        <p:nvSpPr>
          <p:cNvPr id="130" name="Shape 130"/>
          <p:cNvSpPr/>
          <p:nvPr/>
        </p:nvSpPr>
        <p:spPr>
          <a:xfrm>
            <a:off x="1270000" y="4457700"/>
            <a:ext cx="10464800" cy="42580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 sz="4800"/>
              <a:t>LOOP QUESTIONS BACK IN</a:t>
            </a:r>
          </a:p>
          <a:p>
            <a:pPr indent="0" lvl="0" marL="0">
              <a:spcBef>
                <a:spcPts val="0"/>
              </a:spcBef>
              <a:buNone/>
            </a:pPr>
            <a:r>
              <a:rPr lang="en-US" sz="4800"/>
              <a:t>So would you like to...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 sz="4800"/>
              <a:t>So that you can finally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type="title"/>
          </p:nvPr>
        </p:nvSpPr>
        <p:spPr>
          <a:xfrm>
            <a:off x="1269950" y="2859100"/>
            <a:ext cx="10464900" cy="3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0" i="0" lang="en-US" sz="7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Were Your  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7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THATS…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0" i="0" lang="en-US" sz="7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Happened to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7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Your Stories</a:t>
            </a:r>
          </a:p>
        </p:txBody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/>
              <a:t>Question - around biggest problem</a:t>
            </a:r>
          </a:p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THINK HOLIDAYS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2600"/>
              </a:buClr>
              <a:buFont typeface="Helvetica Neue"/>
              <a:buNone/>
            </a:pPr>
            <a:r>
              <a:rPr b="1" i="0" lang="en-US" sz="8000" u="none" cap="none" strike="noStrike">
                <a:solidFill>
                  <a:srgbClr val="FF26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 the Journey</a:t>
            </a:r>
          </a:p>
        </p:txBody>
      </p:sp>
      <p:sp>
        <p:nvSpPr>
          <p:cNvPr id="157" name="Shape 157"/>
          <p:cNvSpPr/>
          <p:nvPr/>
        </p:nvSpPr>
        <p:spPr>
          <a:xfrm>
            <a:off x="669966" y="7562846"/>
            <a:ext cx="11918868" cy="647708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rIns="50800" wrap="square" tIns="50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GO TO FRANCE FOR </a:t>
            </a:r>
            <a:r>
              <a:rPr b="1" i="0" lang="en-US" sz="3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CROISSANTS &amp; CHOCOLATE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8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IS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42"/>
              </a:buClr>
              <a:buFont typeface="Helvetica Neue"/>
              <a:buNone/>
            </a:pPr>
            <a:r>
              <a:rPr b="1" i="0" lang="en-US" sz="8000" u="none" cap="none" strike="noStrike">
                <a:solidFill>
                  <a:srgbClr val="00774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YOUR PROMISE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Question - around next biggest problem</a:t>
            </a:r>
          </a:p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Question - around next biggest problem</a:t>
            </a:r>
          </a:p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Question - around next biggest problem</a:t>
            </a:r>
          </a:p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Hit Values / Instant Need</a:t>
            </a:r>
          </a:p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rPr lang="en-US"/>
              <a:t>I remember the day that I met….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1270000" y="1638300"/>
            <a:ext cx="10464900" cy="33021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STORY </a:t>
            </a:r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1270000" y="5029200"/>
            <a:ext cx="10464900" cy="11304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buNone/>
            </a:pPr>
            <a:r>
              <a:rPr lang="en-US"/>
              <a:t>Focused on the 3 key pain points - Be Values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1270000" y="3090425"/>
            <a:ext cx="10464900" cy="330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lang="en-US" sz="5200">
                <a:solidFill>
                  <a:srgbClr val="FF0000"/>
                </a:solidFill>
              </a:rPr>
              <a:t>SEED</a:t>
            </a:r>
            <a:r>
              <a:rPr lang="en-US" sz="5200"/>
              <a:t>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0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Your 10 Minute Talk  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"/>
              <a:buNone/>
            </a:pPr>
            <a:r>
              <a:rPr b="1" i="0" lang="en-US" sz="5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 about Creating Interest &amp; Getting People to Come to You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600"/>
              </a:buClr>
              <a:buFont typeface="Helvetica Neue"/>
              <a:buNone/>
            </a:pPr>
            <a:r>
              <a:rPr b="1" lang="en-US" sz="5200">
                <a:solidFill>
                  <a:srgbClr val="007600"/>
                </a:solidFill>
              </a:rPr>
              <a:t>That’s why I wrote...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